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72" r:id="rId4"/>
    <p:sldId id="257" r:id="rId5"/>
    <p:sldId id="258" r:id="rId6"/>
    <p:sldId id="259" r:id="rId7"/>
    <p:sldId id="260" r:id="rId8"/>
    <p:sldId id="261" r:id="rId9"/>
    <p:sldId id="266" r:id="rId10"/>
    <p:sldId id="267" r:id="rId11"/>
    <p:sldId id="269" r:id="rId12"/>
    <p:sldId id="270" r:id="rId13"/>
    <p:sldId id="273" r:id="rId14"/>
    <p:sldId id="274" r:id="rId15"/>
    <p:sldId id="281" r:id="rId16"/>
    <p:sldId id="264" r:id="rId17"/>
    <p:sldId id="276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97" autoAdjust="0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114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0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35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99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74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70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6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9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5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98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75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-18476" y="-36563"/>
            <a:ext cx="8446576" cy="8266161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0DEE8F-2362-41CE-A05F-549D6800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5" y="-36565"/>
            <a:ext cx="87217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2"/>
          <p:cNvSpPr/>
          <p:nvPr/>
        </p:nvSpPr>
        <p:spPr>
          <a:xfrm>
            <a:off x="426799" y="2018600"/>
            <a:ext cx="8833314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500"/>
              </a:lnSpc>
              <a:buNone/>
            </a:pPr>
            <a:r>
              <a:rPr lang="ru-RU" sz="10000" kern="0" spc="-60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К</a:t>
            </a:r>
            <a:r>
              <a:rPr lang="en-US" sz="10000" kern="0" spc="-60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онструктор</a:t>
            </a:r>
            <a:r>
              <a:rPr lang="en-US" sz="10000" kern="0" spc="-60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сайтов</a:t>
            </a:r>
            <a:endParaRPr lang="en-US" sz="10000" dirty="0">
              <a:latin typeface="Franklin Gothic Heavy" panose="020B0903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12849" y="4294570"/>
            <a:ext cx="5340819" cy="24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	</a:t>
            </a:r>
            <a:endParaRPr lang="en-US" sz="20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7222"/>
            <a:ext cx="14630400" cy="8232219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ru-RU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19373" y="522009"/>
            <a:ext cx="5755124" cy="653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4"/>
              </a:lnSpc>
              <a:buNone/>
            </a:pPr>
            <a:r>
              <a:rPr lang="ru-RU" sz="6000" kern="0" spc="-4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Стек</a:t>
            </a:r>
            <a:endParaRPr lang="en-US" sz="6000" dirty="0">
              <a:latin typeface="Franklin Gothic Heavy" panose="020B09030201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350222" y="2761635"/>
            <a:ext cx="470297" cy="470297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5</a:t>
            </a:r>
            <a:endParaRPr lang="ru-RU" sz="2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977158" y="1848564"/>
            <a:ext cx="119777" cy="391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6"/>
              </a:lnSpc>
              <a:buNone/>
            </a:pPr>
            <a:endParaRPr lang="en-US" sz="2469" dirty="0"/>
          </a:p>
        </p:txBody>
      </p:sp>
      <p:sp>
        <p:nvSpPr>
          <p:cNvPr id="7" name="Text 5"/>
          <p:cNvSpPr/>
          <p:nvPr/>
        </p:nvSpPr>
        <p:spPr>
          <a:xfrm>
            <a:off x="1933370" y="2761635"/>
            <a:ext cx="2014685" cy="470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72"/>
              </a:lnSpc>
            </a:pPr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Git</a:t>
            </a:r>
            <a:r>
              <a:rPr lang="ru-RU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Github</a:t>
            </a:r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)</a:t>
            </a:r>
          </a:p>
        </p:txBody>
      </p:sp>
      <p:sp>
        <p:nvSpPr>
          <p:cNvPr id="8" name="Text 6"/>
          <p:cNvSpPr/>
          <p:nvPr/>
        </p:nvSpPr>
        <p:spPr>
          <a:xfrm>
            <a:off x="3481149" y="2986326"/>
            <a:ext cx="3729633" cy="1880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9"/>
              </a:lnSpc>
              <a:buNone/>
            </a:pPr>
            <a:endParaRPr lang="en-US" sz="1646" dirty="0"/>
          </a:p>
        </p:txBody>
      </p:sp>
      <p:sp>
        <p:nvSpPr>
          <p:cNvPr id="18" name="Text 16"/>
          <p:cNvSpPr/>
          <p:nvPr/>
        </p:nvSpPr>
        <p:spPr>
          <a:xfrm>
            <a:off x="7548443" y="5278755"/>
            <a:ext cx="212884" cy="391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6"/>
              </a:lnSpc>
              <a:buNone/>
            </a:pPr>
            <a:endParaRPr lang="en-US" sz="2469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D020A994-43F9-4AD7-888F-0530881220AE}"/>
              </a:ext>
            </a:extLst>
          </p:cNvPr>
          <p:cNvSpPr/>
          <p:nvPr/>
        </p:nvSpPr>
        <p:spPr>
          <a:xfrm>
            <a:off x="8257420" y="2751177"/>
            <a:ext cx="2265437" cy="470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72"/>
              </a:lnSpc>
            </a:pPr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PostgreSQL</a:t>
            </a: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91785D8E-2B8A-4F99-8530-90790FFFB66A}"/>
              </a:ext>
            </a:extLst>
          </p:cNvPr>
          <p:cNvSpPr/>
          <p:nvPr/>
        </p:nvSpPr>
        <p:spPr>
          <a:xfrm>
            <a:off x="2203268" y="2319692"/>
            <a:ext cx="3066155" cy="2221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2"/>
              </a:lnSpc>
              <a:buNone/>
            </a:pPr>
            <a:endParaRPr lang="en-US" sz="2057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8BDE32BA-49CE-43B7-80C6-70D3585A1AEA}"/>
              </a:ext>
            </a:extLst>
          </p:cNvPr>
          <p:cNvSpPr/>
          <p:nvPr/>
        </p:nvSpPr>
        <p:spPr>
          <a:xfrm>
            <a:off x="7904733" y="5154159"/>
            <a:ext cx="3066155" cy="2221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2"/>
              </a:lnSpc>
              <a:buNone/>
            </a:pPr>
            <a:endParaRPr lang="en-US" sz="2057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37" name="Shape 3">
            <a:extLst>
              <a:ext uri="{FF2B5EF4-FFF2-40B4-BE49-F238E27FC236}">
                <a16:creationId xmlns:a16="http://schemas.microsoft.com/office/drawing/2014/main" id="{5010B15D-34C1-4363-89F6-4EB1D44AA809}"/>
              </a:ext>
            </a:extLst>
          </p:cNvPr>
          <p:cNvSpPr/>
          <p:nvPr/>
        </p:nvSpPr>
        <p:spPr>
          <a:xfrm>
            <a:off x="7689463" y="2755898"/>
            <a:ext cx="470297" cy="470297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6</a:t>
            </a:r>
            <a:endParaRPr lang="ru-RU" sz="2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936D1B5-4AFE-4524-8720-A8DDCFDA4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985" y="3222044"/>
            <a:ext cx="538979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Система контроля версий, используемая для отслеживания изменений в коде.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Обеспечивает совместную работу над проектом, позволяя нескольким разработчикам работать одновременно.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Позволяет создавать ветки, сливать их и управлять различными версиями кода. 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AA052B6-AA82-4286-92E8-1FBE1B656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60" y="3231932"/>
            <a:ext cx="512041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Реляционная база данных, используемая для хранения и управления данными.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Обеспечивает высокую производительность и надежность.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Поддерживает сложные запросы и транзакции, что позволяет эффективно работать с большими объемами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161227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r>
              <a:rPr lang="ru-RU" dirty="0"/>
              <a:t>ё</a:t>
            </a:r>
          </a:p>
        </p:txBody>
      </p:sp>
      <p:sp>
        <p:nvSpPr>
          <p:cNvPr id="4" name="Text 2"/>
          <p:cNvSpPr/>
          <p:nvPr/>
        </p:nvSpPr>
        <p:spPr>
          <a:xfrm>
            <a:off x="229593" y="307433"/>
            <a:ext cx="87681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5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Трехслойная архитектура</a:t>
            </a:r>
            <a:endParaRPr lang="en-US" sz="5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72300" y="2250014"/>
            <a:ext cx="9594890" cy="1864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2000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DD35F18-BBB4-4BD4-8002-B482FD14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1309239"/>
            <a:ext cx="8768170" cy="625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047A7-F4E4-45CA-A04F-31AC411A8878}"/>
              </a:ext>
            </a:extLst>
          </p:cNvPr>
          <p:cNvSpPr txBox="1"/>
          <p:nvPr/>
        </p:nvSpPr>
        <p:spPr>
          <a:xfrm>
            <a:off x="229593" y="1317666"/>
            <a:ext cx="59711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ECECEC"/>
                </a:solidFill>
                <a:latin typeface="Franklin Gothic Book" panose="020B0503020102020204" pitchFamily="34" charset="0"/>
              </a:rPr>
              <a:t>В нашем 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веб-приложении пользовательский интерфейс взаимодействует с сервером, где обрабатываются запросы через бизнес-логику, взаимодействующую с базой данных.</a:t>
            </a:r>
            <a:endParaRPr lang="fr-FR" dirty="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38307-18B2-45FA-8303-1C0836F6A4ED}"/>
              </a:ext>
            </a:extLst>
          </p:cNvPr>
          <p:cNvSpPr txBox="1"/>
          <p:nvPr/>
        </p:nvSpPr>
        <p:spPr>
          <a:xfrm>
            <a:off x="229593" y="2548750"/>
            <a:ext cx="5971182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solidFill>
                  <a:srgbClr val="ECECEC"/>
                </a:solidFill>
                <a:effectLst/>
                <a:latin typeface="ui-sans-serif"/>
              </a:rPr>
              <a:t>Преимущества трехслойной архитектуры: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ECECEC"/>
                </a:solidFill>
                <a:effectLst/>
                <a:latin typeface="ui-sans-serif"/>
              </a:rPr>
              <a:t> Модульность</a:t>
            </a:r>
            <a:r>
              <a:rPr lang="ru-RU" sz="2000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lvl="1" algn="l"/>
            <a:r>
              <a:rPr lang="ru-RU" b="0" i="0" dirty="0">
                <a:solidFill>
                  <a:srgbClr val="ECECEC"/>
                </a:solidFill>
                <a:effectLst/>
                <a:latin typeface="ui-sans-serif"/>
              </a:rPr>
              <a:t>- Каждый слой независим от других, что облегчает замену или обновление компонентов.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ECECEC"/>
                </a:solidFill>
                <a:effectLst/>
                <a:latin typeface="ui-sans-serif"/>
              </a:rPr>
              <a:t> Удобство поддержки</a:t>
            </a:r>
            <a:r>
              <a:rPr lang="ru-RU" sz="2000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lvl="1" algn="l"/>
            <a:r>
              <a:rPr lang="ru-RU" b="0" i="0" dirty="0">
                <a:solidFill>
                  <a:srgbClr val="ECECEC"/>
                </a:solidFill>
                <a:effectLst/>
                <a:latin typeface="ui-sans-serif"/>
              </a:rPr>
              <a:t>- Разделение на слои упрощает отладку, тестирование и добавление новых функций.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ECECEC"/>
                </a:solidFill>
                <a:effectLst/>
                <a:latin typeface="ui-sans-serif"/>
              </a:rPr>
              <a:t> Масштабируемость</a:t>
            </a:r>
            <a:r>
              <a:rPr lang="ru-RU" sz="2000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lvl="1" algn="l"/>
            <a:r>
              <a:rPr lang="ru-RU" b="0" i="0" dirty="0">
                <a:solidFill>
                  <a:srgbClr val="ECECEC"/>
                </a:solidFill>
                <a:effectLst/>
                <a:latin typeface="ui-sans-serif"/>
              </a:rPr>
              <a:t>- Легко масштабировать каждый слой независимо, чтобы удовлетворять растущие требования.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ECECEC"/>
                </a:solidFill>
                <a:effectLst/>
                <a:latin typeface="ui-sans-serif"/>
              </a:rPr>
              <a:t> Повторное использование кода</a:t>
            </a:r>
            <a:r>
              <a:rPr lang="ru-RU" sz="2000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lvl="1" algn="l"/>
            <a:r>
              <a:rPr lang="ru-RU" b="0" i="0" dirty="0">
                <a:solidFill>
                  <a:srgbClr val="ECECEC"/>
                </a:solidFill>
                <a:effectLst/>
                <a:latin typeface="ui-sans-serif"/>
              </a:rPr>
              <a:t>- Логика и доступ к данным могут быть использованы несколькими интерфейсами.</a:t>
            </a:r>
          </a:p>
          <a:p>
            <a:pPr algn="l">
              <a:buFont typeface="+mj-lt"/>
              <a:buAutoNum type="arabicPeriod"/>
            </a:pPr>
            <a:r>
              <a:rPr lang="ru-RU" sz="2000" b="1" i="0" dirty="0">
                <a:solidFill>
                  <a:srgbClr val="ECECEC"/>
                </a:solidFill>
                <a:effectLst/>
                <a:latin typeface="ui-sans-serif"/>
              </a:rPr>
              <a:t> Улучшенная безопасность</a:t>
            </a:r>
            <a:r>
              <a:rPr lang="ru-RU" sz="2000" b="0" i="0" dirty="0">
                <a:solidFill>
                  <a:srgbClr val="ECECEC"/>
                </a:solidFill>
                <a:effectLst/>
                <a:latin typeface="ui-sans-serif"/>
              </a:rPr>
              <a:t>:</a:t>
            </a:r>
          </a:p>
          <a:p>
            <a:pPr lvl="1" algn="l"/>
            <a:r>
              <a:rPr lang="ru-RU" b="0" i="0" dirty="0">
                <a:solidFill>
                  <a:srgbClr val="ECECEC"/>
                </a:solidFill>
                <a:effectLst/>
                <a:latin typeface="ui-sans-serif"/>
              </a:rPr>
              <a:t>- Ограничение доступа к данным через логический слой позволяет лучше контролировать и защищать данные.</a:t>
            </a:r>
          </a:p>
        </p:txBody>
      </p:sp>
    </p:spTree>
    <p:extLst>
      <p:ext uri="{BB962C8B-B14F-4D97-AF65-F5344CB8AC3E}">
        <p14:creationId xmlns:p14="http://schemas.microsoft.com/office/powerpoint/2010/main" val="15899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377482" y="307433"/>
            <a:ext cx="66138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5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Структура </a:t>
            </a:r>
            <a:r>
              <a:rPr lang="en-US" sz="5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Json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6B82A-25DC-454B-8345-416857196AEF}"/>
              </a:ext>
            </a:extLst>
          </p:cNvPr>
          <p:cNvSpPr txBox="1"/>
          <p:nvPr/>
        </p:nvSpPr>
        <p:spPr>
          <a:xfrm>
            <a:off x="451133" y="1120500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ECECEC"/>
                </a:solidFill>
                <a:latin typeface="Franklin Gothic Book" panose="020B0503020102020204" pitchFamily="34" charset="0"/>
              </a:rPr>
              <a:t>В нашем приложении мы использовали </a:t>
            </a:r>
            <a:r>
              <a:rPr lang="en-US" sz="2000" b="1" dirty="0">
                <a:solidFill>
                  <a:srgbClr val="ECECEC"/>
                </a:solidFill>
                <a:latin typeface="Franklin Gothic Book" panose="020B0503020102020204" pitchFamily="34" charset="0"/>
              </a:rPr>
              <a:t>Json </a:t>
            </a:r>
            <a:r>
              <a:rPr lang="ru-RU" sz="2000" b="1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для передачи данных между сервером и клиентом в веб-приложениях.</a:t>
            </a:r>
            <a:endParaRPr lang="fr-FR" sz="2000" b="1" dirty="0">
              <a:latin typeface="Franklin Gothic Book" panose="020B05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5101B-F4E6-4814-8705-3A3F148DF227}"/>
              </a:ext>
            </a:extLst>
          </p:cNvPr>
          <p:cNvSpPr txBox="1"/>
          <p:nvPr/>
        </p:nvSpPr>
        <p:spPr>
          <a:xfrm>
            <a:off x="451133" y="3728846"/>
            <a:ext cx="752905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Преимущества JSON:</a:t>
            </a:r>
          </a:p>
          <a:p>
            <a:pPr marL="800100" indent="-342900">
              <a:buFont typeface="Wingdings" panose="05000000000000000000" pitchFamily="2" charset="2"/>
              <a:buChar char="q"/>
            </a:pPr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Легкость и простота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: Прост в использовании и понимании.</a:t>
            </a:r>
          </a:p>
          <a:p>
            <a:pPr marL="800100" indent="-342900">
              <a:buFont typeface="Wingdings" panose="05000000000000000000" pitchFamily="2" charset="2"/>
              <a:buChar char="q"/>
            </a:pPr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Совместимость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: Поддерживается большинством языков программирования.</a:t>
            </a:r>
          </a:p>
          <a:p>
            <a:pPr marL="800100" indent="-342900">
              <a:buFont typeface="Wingdings" panose="05000000000000000000" pitchFamily="2" charset="2"/>
              <a:buChar char="q"/>
            </a:pPr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Эффективность</a:t>
            </a:r>
            <a:r>
              <a:rPr lang="ru-RU" sz="2000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: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 Быстро передается и </a:t>
            </a:r>
            <a:r>
              <a:rPr lang="ru-RU" b="0" i="0" dirty="0" err="1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парсится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E737DC-8A56-4E08-ACD1-417C3C3A8981}"/>
              </a:ext>
            </a:extLst>
          </p:cNvPr>
          <p:cNvSpPr txBox="1"/>
          <p:nvPr/>
        </p:nvSpPr>
        <p:spPr>
          <a:xfrm>
            <a:off x="451133" y="1947080"/>
            <a:ext cx="73152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При создании какого-либо компонента в сайт-конструкторе его местоположение и пропсы записываются в </a:t>
            </a:r>
            <a:r>
              <a:rPr lang="en-US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Json-</a:t>
            </a:r>
            <a:r>
              <a:rPr lang="ru-RU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файл, отправляются на сторону </a:t>
            </a:r>
            <a:r>
              <a:rPr lang="en-US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Backend</a:t>
            </a:r>
            <a:r>
              <a:rPr lang="ru-RU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-а и записываются в базу данных</a:t>
            </a:r>
            <a:r>
              <a:rPr lang="en-US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при нажатии кнопки сохранить, чтобы иметь возможность просмотра, удаления и т.д.  </a:t>
            </a:r>
            <a:endParaRPr lang="fr-FR" sz="2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1049BC-18EC-4893-A1D1-73EA63F6E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046734" y="307433"/>
            <a:ext cx="6324825" cy="742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44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400597" y="121416"/>
            <a:ext cx="87681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RESTful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73E22-9964-4217-9F45-CA89059C76A2}"/>
              </a:ext>
            </a:extLst>
          </p:cNvPr>
          <p:cNvSpPr txBox="1"/>
          <p:nvPr/>
        </p:nvSpPr>
        <p:spPr>
          <a:xfrm>
            <a:off x="400597" y="5042910"/>
            <a:ext cx="6022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ECECEC"/>
                </a:solidFill>
                <a:latin typeface="Franklin Gothic Book" panose="020B0503020102020204" pitchFamily="34" charset="0"/>
              </a:rPr>
              <a:t>В нашем проекте мы использовали 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архитектурный стиль </a:t>
            </a:r>
            <a:r>
              <a:rPr lang="en-US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RESTful API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, используемый для создания веб-сервисов, которые взаимодействуют через протокол HTTP. </a:t>
            </a:r>
            <a:r>
              <a:rPr lang="ru-RU" b="0" i="0" dirty="0" err="1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RESTful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 API позволяет клиентам и серверам обмениваться данными в стандартизированном формате, обеспечивая масштабируемость и гибкость.</a:t>
            </a:r>
            <a:endParaRPr lang="fr-FR" dirty="0">
              <a:latin typeface="Franklin Gothic Book" panose="020B0503020102020204" pitchFamily="34" charset="0"/>
            </a:endParaRPr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84F44AA0-AFED-4878-8239-06725010F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r="3864"/>
          <a:stretch/>
        </p:blipFill>
        <p:spPr bwMode="auto">
          <a:xfrm>
            <a:off x="469209" y="1079922"/>
            <a:ext cx="5796791" cy="377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E32229-BFB2-41A1-833B-50B697CA2C7A}"/>
              </a:ext>
            </a:extLst>
          </p:cNvPr>
          <p:cNvSpPr txBox="1"/>
          <p:nvPr/>
        </p:nvSpPr>
        <p:spPr>
          <a:xfrm>
            <a:off x="400597" y="7039188"/>
            <a:ext cx="6022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Мы используем </a:t>
            </a:r>
            <a:r>
              <a:rPr lang="en-US" b="0" i="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GET, PUT, POST and DELETE</a:t>
            </a:r>
            <a:r>
              <a:rPr lang="ru-RU" b="0" i="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– запросы для клиент-серверного взаимодействия</a:t>
            </a:r>
            <a:endParaRPr lang="fr-FR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64F41E8-0DE0-4D8A-86AA-BD4490EE2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209" y="1079922"/>
            <a:ext cx="7582958" cy="660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72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521401" y="347588"/>
            <a:ext cx="87681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JWT-</a:t>
            </a:r>
            <a:r>
              <a:rPr lang="ru-RU" sz="5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токен</a:t>
            </a:r>
            <a:endParaRPr lang="en-US" sz="5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4DC-4FE4-48A5-A96A-8187ACEAF9A3}"/>
              </a:ext>
            </a:extLst>
          </p:cNvPr>
          <p:cNvSpPr txBox="1"/>
          <p:nvPr/>
        </p:nvSpPr>
        <p:spPr>
          <a:xfrm>
            <a:off x="429961" y="1389549"/>
            <a:ext cx="7729713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В нашем проекте используется авторизации с помощью </a:t>
            </a:r>
            <a:r>
              <a:rPr lang="en-US" sz="2000" b="1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JWT-</a:t>
            </a:r>
            <a:r>
              <a:rPr lang="ru-RU" sz="2000" b="1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токена</a:t>
            </a:r>
          </a:p>
          <a:p>
            <a:pPr algn="just"/>
            <a:endParaRPr lang="ru-RU" b="0" i="0" dirty="0">
              <a:solidFill>
                <a:srgbClr val="ECECEC"/>
              </a:solidFill>
              <a:effectLst/>
              <a:latin typeface="Franklin Gothic Book" panose="020B0503020102020204" pitchFamily="34" charset="0"/>
            </a:endParaRPr>
          </a:p>
          <a:p>
            <a:pPr algn="just"/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Преимущества</a:t>
            </a:r>
            <a:r>
              <a:rPr lang="ru-RU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ru-RU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 </a:t>
            </a:r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Компактность</a:t>
            </a:r>
            <a:r>
              <a:rPr lang="ru-RU" sz="2000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:</a:t>
            </a:r>
          </a:p>
          <a:p>
            <a:pPr lvl="1" algn="just"/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Небольшой размер, идеален для передачи через URL, HTTP-заголовки или тело POST-запросов.</a:t>
            </a:r>
          </a:p>
          <a:p>
            <a:pPr algn="just">
              <a:buFont typeface="+mj-lt"/>
              <a:buAutoNum type="arabicPeriod"/>
            </a:pPr>
            <a:r>
              <a:rPr lang="ru-RU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 </a:t>
            </a:r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Безопасность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:</a:t>
            </a:r>
          </a:p>
          <a:p>
            <a:pPr lvl="1" algn="just"/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Подпись HMAC или RSA защищает от подделки, возможность шифрования данных.</a:t>
            </a:r>
          </a:p>
          <a:p>
            <a:pPr algn="just">
              <a:buFont typeface="+mj-lt"/>
              <a:buAutoNum type="arabicPeriod"/>
            </a:pPr>
            <a:r>
              <a:rPr lang="ru-RU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 </a:t>
            </a:r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Простота в использовании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:</a:t>
            </a:r>
          </a:p>
          <a:p>
            <a:pPr lvl="1" algn="just"/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Легкость создания и использования с поддержкой большинства языков программирования.</a:t>
            </a:r>
          </a:p>
          <a:p>
            <a:pPr algn="just">
              <a:buFont typeface="+mj-lt"/>
              <a:buAutoNum type="arabicPeriod"/>
            </a:pPr>
            <a:r>
              <a:rPr lang="ru-RU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 </a:t>
            </a:r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Масштабируемость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:</a:t>
            </a:r>
          </a:p>
          <a:p>
            <a:pPr lvl="1" algn="just"/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Не требует хранения сеансовой информации на сервере, упрощает масштабирование.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 </a:t>
            </a:r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Гибкость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:</a:t>
            </a:r>
          </a:p>
          <a:p>
            <a:pPr lvl="1" algn="just"/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Может содержать различные типы заявок: данные о пользователе, права доступа, срок действия и другие.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D2437-7AA2-400A-9E1F-55CEC19142D1}"/>
              </a:ext>
            </a:extLst>
          </p:cNvPr>
          <p:cNvSpPr txBox="1"/>
          <p:nvPr/>
        </p:nvSpPr>
        <p:spPr>
          <a:xfrm>
            <a:off x="8956637" y="6204951"/>
            <a:ext cx="540102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JWT (JSON Web </a:t>
            </a:r>
            <a:r>
              <a:rPr lang="ru-RU" sz="2000" b="1" i="0" dirty="0" err="1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Token</a:t>
            </a:r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)</a:t>
            </a:r>
            <a:r>
              <a:rPr lang="ru-RU" sz="2000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 — это компактный и безопасный метод передачи данных между двумя сторонами, часто используемый для аутентификации и авторизации в веб-приложениях.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AE53A6CD-ECB9-4360-A8E1-D7B9761B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750" y="96747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1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pic>
        <p:nvPicPr>
          <p:cNvPr id="6" name="пд">
            <a:hlinkClick r:id="" action="ppaction://media"/>
            <a:extLst>
              <a:ext uri="{FF2B5EF4-FFF2-40B4-BE49-F238E27FC236}">
                <a16:creationId xmlns:a16="http://schemas.microsoft.com/office/drawing/2014/main" id="{8021B56E-E6AC-4227-9A27-30AEFCBEAC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460817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1197064" y="390564"/>
            <a:ext cx="10508199" cy="5854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10"/>
              </a:lnSpc>
              <a:buNone/>
            </a:pPr>
            <a:r>
              <a:rPr lang="en-US" sz="4400" kern="0" spc="-37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Планы на будущее</a:t>
            </a:r>
            <a:endParaRPr lang="en-US" sz="4400" dirty="0">
              <a:latin typeface="Franklin Gothic Heavy" panose="020B09030201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31" y="1423255"/>
            <a:ext cx="936665" cy="14986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31446" y="1569434"/>
            <a:ext cx="4143851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5"/>
              </a:lnSpc>
              <a:buNone/>
            </a:pPr>
            <a:r>
              <a:rPr lang="en-US" sz="2000" kern="0" spc="-18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Расширение</a:t>
            </a:r>
            <a:r>
              <a:rPr lang="en-US" sz="2000" kern="0" spc="-18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000" kern="0" spc="-18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ф</a:t>
            </a:r>
            <a:r>
              <a:rPr lang="en-US" sz="2000" kern="0" spc="-18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ункциональности</a:t>
            </a:r>
            <a:endParaRPr lang="en-US" sz="2000" dirty="0">
              <a:latin typeface="Franklin Gothic Heavy" panose="020B09030201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531446" y="1974484"/>
            <a:ext cx="6871692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Планируется постоянное расширение </a:t>
            </a:r>
            <a:r>
              <a:rPr lang="en-US" sz="16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набора</a:t>
            </a:r>
            <a:r>
              <a:rPr lang="en-US" sz="16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инструментов</a:t>
            </a:r>
            <a:r>
              <a:rPr lang="en-US" sz="16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и возможностей платформы для предоставления клиентам все более совершенных решений.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499" y="2991731"/>
            <a:ext cx="936665" cy="16225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38414" y="3137909"/>
            <a:ext cx="2755344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5"/>
              </a:lnSpc>
              <a:buNone/>
            </a:pPr>
            <a:r>
              <a:rPr lang="en-US" sz="2000" kern="0" spc="-18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Повышение</a:t>
            </a:r>
            <a:r>
              <a:rPr lang="en-US" sz="2000" kern="0" spc="-18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000" kern="0" spc="-18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у</a:t>
            </a:r>
            <a:r>
              <a:rPr lang="en-US" sz="2000" kern="0" spc="-18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добства</a:t>
            </a:r>
            <a:endParaRPr lang="en-US" sz="2000" dirty="0">
              <a:latin typeface="Franklin Gothic Heavy" panose="020B09030201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838414" y="3542960"/>
            <a:ext cx="6871692" cy="8429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Мы постоянно работаем над повышением интуитивности и эргономики нашего конструктора сайтов, чтобы максимально упростить процесс создания веб-страниц.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531" y="4595337"/>
            <a:ext cx="936665" cy="16225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531446" y="4741515"/>
            <a:ext cx="2414826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5"/>
              </a:lnSpc>
              <a:buNone/>
            </a:pPr>
            <a:r>
              <a:rPr lang="en-US" sz="2000" kern="0" spc="-18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Новые</a:t>
            </a:r>
            <a:r>
              <a:rPr lang="en-US" sz="2000" kern="0" spc="-18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000" kern="0" spc="-18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и</a:t>
            </a:r>
            <a:r>
              <a:rPr lang="en-US" sz="2000" kern="0" spc="-18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нтеграции</a:t>
            </a:r>
            <a:endParaRPr lang="en-US" sz="2000" dirty="0">
              <a:latin typeface="Franklin Gothic Heavy" panose="020B09030201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531446" y="5146566"/>
            <a:ext cx="6871692" cy="8429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Будут реализованы дополнительные интеграции с популярными сервисами электронной коммерции, аналитики, рассылок и другими, расширяющими возможности наших клиентов.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499" y="6217921"/>
            <a:ext cx="936665" cy="14986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838414" y="6364099"/>
            <a:ext cx="2847380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5"/>
              </a:lnSpc>
              <a:buNone/>
            </a:pPr>
            <a:r>
              <a:rPr lang="ru-RU" sz="2000" kern="0" spc="-18" dirty="0" err="1">
                <a:solidFill>
                  <a:srgbClr val="FFFFFF"/>
                </a:solidFill>
                <a:latin typeface="Franklin Gothic Heavy" panose="020B0903020102020204" pitchFamily="34" charset="0"/>
              </a:rPr>
              <a:t>Мультиязычность</a:t>
            </a:r>
            <a:endParaRPr lang="en-US" sz="2000" dirty="0">
              <a:latin typeface="Franklin Gothic Heavy" panose="020B090302010202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838414" y="6769149"/>
            <a:ext cx="6871692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Мы планируем активно развивать присутствие в новых регионах, переводя платформу на дополнительные языки и адаптируя под локальные требования.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345350" y="601027"/>
            <a:ext cx="61316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kern="0" spc="-44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Вопросы и ответы</a:t>
            </a:r>
            <a:endParaRPr lang="en-US" sz="5400" dirty="0">
              <a:latin typeface="Franklin Gothic Heavy" panose="020B0903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45350" y="1564214"/>
            <a:ext cx="9594890" cy="1864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Наш</a:t>
            </a:r>
            <a:r>
              <a:rPr lang="ru-RU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а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команда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готов</a:t>
            </a:r>
            <a:r>
              <a:rPr lang="ru-RU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а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ответить на ваши вопросы и помочь разобраться в возможностях нашего веб-конструктора. Мы уверены, что наше решение станет отличным выбором для вашего бизнеса или личных проектов. Не стесняйтесь обращаться к нам с любыми вопросами - мы с радостью предоставим подробные консультации и </a:t>
            </a: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рекомендации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72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1042804" y="342532"/>
            <a:ext cx="87681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5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43D2E-AA7E-421A-B6A2-51FD4E900E85}"/>
              </a:ext>
            </a:extLst>
          </p:cNvPr>
          <p:cNvSpPr txBox="1"/>
          <p:nvPr/>
        </p:nvSpPr>
        <p:spPr>
          <a:xfrm>
            <a:off x="1042804" y="90416"/>
            <a:ext cx="125447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ECECEC"/>
                </a:solidFill>
                <a:latin typeface="Franklin Gothic Book" panose="020B0503020102020204" pitchFamily="34" charset="0"/>
              </a:rPr>
              <a:t>Developers</a:t>
            </a:r>
            <a:r>
              <a:rPr lang="ru-RU" sz="4000" b="1" dirty="0">
                <a:solidFill>
                  <a:srgbClr val="ECECEC"/>
                </a:solidFill>
                <a:latin typeface="Franklin Gothic Book" panose="020B0503020102020204" pitchFamily="34" charset="0"/>
              </a:rPr>
              <a:t>(</a:t>
            </a:r>
            <a:r>
              <a:rPr lang="en-US" sz="4000" b="1" dirty="0">
                <a:solidFill>
                  <a:srgbClr val="ECECEC"/>
                </a:solidFill>
                <a:latin typeface="Franklin Gothic Book" panose="020B0503020102020204" pitchFamily="34" charset="0"/>
              </a:rPr>
              <a:t>Team </a:t>
            </a:r>
            <a:r>
              <a:rPr lang="en-US" sz="4000" b="1" dirty="0" err="1">
                <a:solidFill>
                  <a:srgbClr val="ECECEC"/>
                </a:solidFill>
                <a:latin typeface="Franklin Gothic Book" panose="020B0503020102020204" pitchFamily="34" charset="0"/>
              </a:rPr>
              <a:t>botat</a:t>
            </a:r>
            <a:r>
              <a:rPr lang="ru-RU" sz="4000" b="1" dirty="0">
                <a:solidFill>
                  <a:srgbClr val="ECECEC"/>
                </a:solidFill>
                <a:latin typeface="Franklin Gothic Book" panose="020B0503020102020204" pitchFamily="34" charset="0"/>
              </a:rPr>
              <a:t>)</a:t>
            </a:r>
            <a:endParaRPr lang="en-US" sz="4000" b="1" dirty="0">
              <a:solidFill>
                <a:srgbClr val="ECECEC"/>
              </a:solidFill>
              <a:latin typeface="Franklin Gothic Book" panose="020B0503020102020204" pitchFamily="34" charset="0"/>
            </a:endParaRPr>
          </a:p>
          <a:p>
            <a:pPr algn="ctr"/>
            <a:r>
              <a:rPr lang="ru-RU" sz="4000" b="1" dirty="0">
                <a:solidFill>
                  <a:srgbClr val="ECECEC"/>
                </a:solidFill>
                <a:latin typeface="Franklin Gothic Book" panose="020B0503020102020204" pitchFamily="34" charset="0"/>
              </a:rPr>
              <a:t>Руководитель</a:t>
            </a:r>
            <a:r>
              <a:rPr lang="en-US" sz="4000" b="1" dirty="0">
                <a:solidFill>
                  <a:srgbClr val="ECECEC"/>
                </a:solidFill>
                <a:latin typeface="Franklin Gothic Book" panose="020B0503020102020204" pitchFamily="34" charset="0"/>
              </a:rPr>
              <a:t>(</a:t>
            </a:r>
            <a:r>
              <a:rPr lang="ru-RU" sz="4000" b="1" dirty="0">
                <a:solidFill>
                  <a:srgbClr val="ECECEC"/>
                </a:solidFill>
                <a:latin typeface="Franklin Gothic Book" panose="020B0503020102020204" pitchFamily="34" charset="0"/>
              </a:rPr>
              <a:t>Сапов Евгений</a:t>
            </a:r>
            <a:r>
              <a:rPr lang="en-US" sz="4000" b="1" dirty="0">
                <a:solidFill>
                  <a:srgbClr val="ECECEC"/>
                </a:solidFill>
                <a:latin typeface="Franklin Gothic Book" panose="020B0503020102020204" pitchFamily="34" charset="0"/>
              </a:rPr>
              <a:t>)</a:t>
            </a:r>
            <a:endParaRPr lang="ru-RU" sz="4000" b="0" i="0" dirty="0">
              <a:solidFill>
                <a:srgbClr val="ECECEC"/>
              </a:solidFill>
              <a:effectLst/>
              <a:latin typeface="Franklin Gothic Book" panose="020B05030201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7832FC-1EBF-4CC9-A5D0-B9AA841D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2598" y="1537910"/>
            <a:ext cx="2547992" cy="343914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670A4BF-9D84-4D2B-9C1B-B011DFE6B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5" y="1532333"/>
            <a:ext cx="2229340" cy="361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6DF8EC-62B4-407F-9E61-348EE526EE93}"/>
              </a:ext>
            </a:extLst>
          </p:cNvPr>
          <p:cNvSpPr txBox="1"/>
          <p:nvPr/>
        </p:nvSpPr>
        <p:spPr>
          <a:xfrm>
            <a:off x="0" y="5269549"/>
            <a:ext cx="2895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Файзуллин Данил</a:t>
            </a:r>
            <a:endParaRPr lang="ru-RU" sz="2000" b="0" i="0" dirty="0">
              <a:solidFill>
                <a:srgbClr val="ECECEC"/>
              </a:solidFill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D002-6396-4804-8376-AD7011D7D354}"/>
              </a:ext>
            </a:extLst>
          </p:cNvPr>
          <p:cNvSpPr txBox="1"/>
          <p:nvPr/>
        </p:nvSpPr>
        <p:spPr>
          <a:xfrm>
            <a:off x="5752822" y="4943809"/>
            <a:ext cx="2892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ECECEC"/>
                </a:solidFill>
                <a:latin typeface="Franklin Gothic Book" panose="020B0503020102020204" pitchFamily="34" charset="0"/>
              </a:rPr>
              <a:t>Григорян Арсен</a:t>
            </a:r>
            <a:endParaRPr lang="ru-RU" sz="2000" b="0" i="0" dirty="0">
              <a:solidFill>
                <a:srgbClr val="ECECEC"/>
              </a:solidFill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B2B141-0464-4029-A390-136A95DC0372}"/>
              </a:ext>
            </a:extLst>
          </p:cNvPr>
          <p:cNvSpPr txBox="1"/>
          <p:nvPr/>
        </p:nvSpPr>
        <p:spPr>
          <a:xfrm>
            <a:off x="11506420" y="5197282"/>
            <a:ext cx="3000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Дубровин Степан</a:t>
            </a:r>
            <a:endParaRPr lang="ru-RU" sz="2000" b="0" i="0" dirty="0">
              <a:solidFill>
                <a:srgbClr val="ECECEC"/>
              </a:solidFill>
              <a:effectLst/>
              <a:latin typeface="Franklin Gothic Book" panose="020B0503020102020204" pitchFamily="34" charset="0"/>
            </a:endParaRP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C252D27C-F1AC-4A45-9077-2525DA28F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476" y="4013949"/>
            <a:ext cx="2557709" cy="341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51A5DC-233E-4638-BF5A-3603192550F8}"/>
              </a:ext>
            </a:extLst>
          </p:cNvPr>
          <p:cNvSpPr txBox="1"/>
          <p:nvPr/>
        </p:nvSpPr>
        <p:spPr>
          <a:xfrm>
            <a:off x="2607854" y="3471830"/>
            <a:ext cx="2895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i="0" dirty="0" err="1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Самар</a:t>
            </a:r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 Андрей</a:t>
            </a:r>
            <a:endParaRPr lang="ru-RU" sz="2000" b="0" i="0" dirty="0">
              <a:solidFill>
                <a:srgbClr val="ECECEC"/>
              </a:solidFill>
              <a:effectLst/>
              <a:latin typeface="Franklin Gothic Book" panose="020B0503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950E86-F26D-4F80-AE9D-87718825AA99}"/>
              </a:ext>
            </a:extLst>
          </p:cNvPr>
          <p:cNvSpPr txBox="1"/>
          <p:nvPr/>
        </p:nvSpPr>
        <p:spPr>
          <a:xfrm>
            <a:off x="8744110" y="3114244"/>
            <a:ext cx="2895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Каверин Егор</a:t>
            </a:r>
            <a:endParaRPr lang="ru-RU" sz="2000" b="0" i="0" dirty="0">
              <a:solidFill>
                <a:srgbClr val="ECECEC"/>
              </a:solidFill>
              <a:effectLst/>
              <a:latin typeface="Franklin Gothic Book" panose="020B0503020102020204" pitchFamily="34" charset="0"/>
            </a:endParaRP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82A404A3-D399-4A2A-A802-AF88F4EE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61" y="3671885"/>
            <a:ext cx="2693805" cy="35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32742255-F9AD-4825-9301-1BF1BAC0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199" y="1423054"/>
            <a:ext cx="2557709" cy="352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92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145228" y="621000"/>
            <a:ext cx="87681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Roadmap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DCCA4E-E25C-4D84-B06D-D68D56BE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8" y="2407933"/>
            <a:ext cx="14339944" cy="43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5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532589" y="5207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kern="0" spc="-44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Проблем</a:t>
            </a:r>
            <a:r>
              <a:rPr lang="ru-RU" sz="6000" kern="0" spc="-44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ы</a:t>
            </a:r>
            <a:endParaRPr lang="en-US" sz="6000" dirty="0">
              <a:latin typeface="Franklin Gothic Heavy" panose="020B0903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2590" y="1723086"/>
            <a:ext cx="3419703" cy="8401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800" b="1" kern="0" spc="-22" dirty="0">
                <a:solidFill>
                  <a:srgbClr val="FFFFFF"/>
                </a:solidFill>
                <a:latin typeface="Franklin Gothic Book" panose="020B0503020102020204" pitchFamily="34" charset="0"/>
                <a:ea typeface="Montserrat" pitchFamily="34" charset="-122"/>
                <a:cs typeface="Montserrat" pitchFamily="34" charset="-120"/>
              </a:rPr>
              <a:t>Скорость разработки сайтов</a:t>
            </a:r>
            <a:endParaRPr lang="en-US" sz="2800" dirty="0">
              <a:latin typeface="Franklin Gothic Book" panose="020B05030201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32589" y="2723032"/>
            <a:ext cx="3231103" cy="27633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Конструктор сайтов позволяет значительно ускорить процесс создания веб-страниц, делая его доступным даже для тех, кто не имеет специальных навыков в программировании.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204053" y="1723086"/>
            <a:ext cx="341970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800" b="1" kern="0" spc="-22" dirty="0">
                <a:solidFill>
                  <a:srgbClr val="FFFFFF"/>
                </a:solidFill>
                <a:latin typeface="Franklin Gothic Book" panose="020B0503020102020204" pitchFamily="34" charset="0"/>
                <a:ea typeface="Montserrat" pitchFamily="34" charset="-122"/>
                <a:cs typeface="Montserrat" pitchFamily="34" charset="-120"/>
              </a:rPr>
              <a:t>Все сайты должны быть в едином стиле</a:t>
            </a:r>
            <a:endParaRPr lang="en-US" sz="2800" dirty="0">
              <a:latin typeface="Franklin Gothic Book" panose="020B05030201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072347" y="2723032"/>
            <a:ext cx="2976086" cy="3052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ru-RU" dirty="0">
                <a:solidFill>
                  <a:srgbClr val="ECECEC"/>
                </a:solidFill>
                <a:latin typeface="Franklin Gothic Book" panose="020B0503020102020204" pitchFamily="34" charset="0"/>
              </a:rPr>
              <a:t>К</a:t>
            </a: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онструктор сайтов должен предлагать отличные возможности для SEO-оптимизации, что позволит вашему сайту занимать высокие позиции в поисковых системах и привлекать больше целевой аудитории.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0902043" y="1723085"/>
            <a:ext cx="342506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800" b="1" i="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Ограничить права пользователей</a:t>
            </a:r>
            <a:endParaRPr lang="en-US" sz="2800" b="1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204053" y="2723032"/>
            <a:ext cx="3254373" cy="2763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ru-RU" b="0" i="0" dirty="0">
                <a:solidFill>
                  <a:srgbClr val="ECECEC"/>
                </a:solidFill>
                <a:effectLst/>
                <a:latin typeface="Franklin Gothic Book" panose="020B0503020102020204" pitchFamily="34" charset="0"/>
              </a:rPr>
              <a:t>Единый стиль на всех страницах сайта — это важный аспект веб-дизайна, который способствует созданию профессионального и целостного образа вашего ресурса.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AC69B4-E8B9-47F0-93F3-D44205AE5C3B}"/>
              </a:ext>
            </a:extLst>
          </p:cNvPr>
          <p:cNvSpPr txBox="1"/>
          <p:nvPr/>
        </p:nvSpPr>
        <p:spPr>
          <a:xfrm>
            <a:off x="4072347" y="1631050"/>
            <a:ext cx="310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Seo </a:t>
            </a:r>
            <a:r>
              <a:rPr lang="ru-RU" sz="2800" b="1" i="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оптимизация</a:t>
            </a:r>
            <a:endParaRPr lang="fr-FR" sz="2800" b="1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0A9B0E-7C83-48B5-B324-6B5EA3124DCE}"/>
              </a:ext>
            </a:extLst>
          </p:cNvPr>
          <p:cNvSpPr txBox="1"/>
          <p:nvPr/>
        </p:nvSpPr>
        <p:spPr>
          <a:xfrm>
            <a:off x="10907408" y="2723032"/>
            <a:ext cx="34197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ECECEC"/>
                </a:solidFill>
                <a:effectLst/>
                <a:latin typeface="ui-sans-serif"/>
              </a:rPr>
              <a:t>Для поддержания порядка и безопасности на сайте необходимо ограничить права пользователей. Ограничение прав позволяет контролировать действия пользователей, предотвращать нежелательные изменения и защищать сайт от потенциальных угроз.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762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5" name="Text 2"/>
          <p:cNvSpPr/>
          <p:nvPr/>
        </p:nvSpPr>
        <p:spPr>
          <a:xfrm>
            <a:off x="815340" y="46484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kern="0" spc="-44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Решение</a:t>
            </a:r>
            <a:endParaRPr lang="en-US" sz="6000" dirty="0">
              <a:latin typeface="Franklin Gothic Heavy" panose="020B0903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8" y="1454302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Наш веб-конструктор предлагает простой и интуитивно понятный способ </a:t>
            </a: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создания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сайтов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. Пользователи могут </a:t>
            </a: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легко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настраивать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различные элементы, не имея специальных навыков программирования.</a:t>
            </a:r>
            <a:endParaRPr lang="en-US" sz="2000" dirty="0">
              <a:latin typeface="Franklin Gothic Book" panose="020B05030201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3197" y="3071945"/>
            <a:ext cx="7477601" cy="16924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Благодаря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выбору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готовых шаблонов, </a:t>
            </a: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редактору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дизайна и </a:t>
            </a: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набору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возможностей, пользователи могут быстро и эффективно создавать сайты, </a:t>
            </a: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отвечающие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требованиям</a:t>
            </a:r>
            <a:r>
              <a:rPr lang="ru-RU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компании</a:t>
            </a:r>
            <a:r>
              <a:rPr lang="en-US" sz="20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>
              <a:latin typeface="Franklin Gothic Book" panose="020B05030201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FA2155-FC03-40F7-B47F-5933BEE8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4695" y="4414272"/>
            <a:ext cx="6867525" cy="79152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59C701-2D4E-488D-B0ED-75BB0D94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189017" y="-3997107"/>
            <a:ext cx="6867525" cy="7915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700197" y="476428"/>
            <a:ext cx="7106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kern="0" spc="-44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Целевая аудитория</a:t>
            </a:r>
            <a:endParaRPr lang="en-US" sz="6000" dirty="0">
              <a:latin typeface="Franklin Gothic Heavy" panose="020B0903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00197" y="1693363"/>
            <a:ext cx="546901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800" kern="0" spc="-22" dirty="0">
                <a:solidFill>
                  <a:srgbClr val="FFFFFF"/>
                </a:solidFill>
                <a:latin typeface="Franklin Gothic Heavy" panose="020B0903020102020204" pitchFamily="34" charset="0"/>
              </a:rPr>
              <a:t>Маркетологи компании «Этажи»</a:t>
            </a:r>
            <a:endParaRPr lang="en-US" sz="2800" dirty="0">
              <a:latin typeface="Franklin Gothic Heavy" panose="020B09030201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00197" y="2630713"/>
            <a:ext cx="6048265" cy="3084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24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Сайт-конструктор помогают маркетологам создавать и настраивать сайты без необходимости веб-разработчиков, экономя время и ресурсы компании. Они обеспечивают гибкость, инструменты для аналитики и оптимизации, масштабируемость и интеграцию с другими маркетинговыми инструментами.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48659" y="1682646"/>
            <a:ext cx="6743700" cy="16615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800" kern="0" spc="-22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Команда разработки основного сайта «Этажи»</a:t>
            </a:r>
            <a:endParaRPr lang="en-US" sz="2800" dirty="0">
              <a:latin typeface="Franklin Gothic Heavy" panose="020B09030201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48659" y="2630713"/>
            <a:ext cx="6743700" cy="35319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sz="24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Команда разработки основного сайта может использовать сайт-конструкторы для создания </a:t>
            </a:r>
            <a:r>
              <a:rPr lang="ru-RU" sz="2400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кастомных</a:t>
            </a:r>
            <a:r>
              <a:rPr lang="ru-RU" sz="24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элементов и функциональности, интеграции с CMS</a:t>
            </a:r>
            <a:r>
              <a:rPr lang="en-US" sz="24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(Content Management System)</a:t>
            </a:r>
            <a:r>
              <a:rPr lang="ru-RU" sz="2400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и другими инструментами, кодирования на более низком уровне и обеспечения безопасности и производительности.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2878098" y="559534"/>
            <a:ext cx="88742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kern="0" spc="-44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Ключевые особенности</a:t>
            </a:r>
            <a:endParaRPr lang="en-US" sz="6000" dirty="0">
              <a:latin typeface="Franklin Gothic Heavy" panose="020B09030201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2517696" y="2315289"/>
            <a:ext cx="4686419" cy="2257782"/>
          </a:xfrm>
          <a:prstGeom prst="roundRect">
            <a:avLst>
              <a:gd name="adj" fmla="val 2952"/>
            </a:avLst>
          </a:prstGeom>
          <a:solidFill>
            <a:srgbClr val="232629"/>
          </a:solidFill>
          <a:ln/>
        </p:spPr>
      </p:sp>
      <p:sp>
        <p:nvSpPr>
          <p:cNvPr id="6" name="Text 4"/>
          <p:cNvSpPr/>
          <p:nvPr/>
        </p:nvSpPr>
        <p:spPr>
          <a:xfrm>
            <a:off x="2739866" y="2406100"/>
            <a:ext cx="37691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kern="0" spc="-22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Простота</a:t>
            </a:r>
            <a:r>
              <a:rPr lang="en-US" sz="2400" kern="0" spc="-22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400" kern="0" spc="-22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и</a:t>
            </a:r>
            <a:r>
              <a:rPr lang="en-US" sz="2400" kern="0" spc="-22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спользования</a:t>
            </a:r>
            <a:endParaRPr lang="en-US" sz="2400" dirty="0">
              <a:latin typeface="Franklin Gothic Heavy" panose="020B09030201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739866" y="2781776"/>
            <a:ext cx="424207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Интуитивно понятный интерфейс с </a:t>
            </a:r>
            <a:r>
              <a:rPr lang="en-US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возможностью</a:t>
            </a: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изменения </a:t>
            </a:r>
            <a:r>
              <a:rPr lang="en-US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элементов</a:t>
            </a: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упрощает процесс создания сайта даже для неопытных пользователей.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6285" y="2315289"/>
            <a:ext cx="4686419" cy="2257782"/>
          </a:xfrm>
          <a:prstGeom prst="roundRect">
            <a:avLst>
              <a:gd name="adj" fmla="val 2952"/>
            </a:avLst>
          </a:prstGeom>
          <a:solidFill>
            <a:srgbClr val="232629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24304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kern="0" spc="-22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Готовые</a:t>
            </a:r>
            <a:r>
              <a:rPr lang="en-US" sz="2400" kern="0" spc="-22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400" kern="0" spc="-22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ш</a:t>
            </a:r>
            <a:r>
              <a:rPr lang="en-US" sz="2400" kern="0" spc="-22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аблоны</a:t>
            </a:r>
            <a:endParaRPr lang="en-US" sz="2400" dirty="0">
              <a:latin typeface="Franklin Gothic Heavy" panose="020B09030201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48456" y="2781776"/>
            <a:ext cx="4242078" cy="17023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Р</a:t>
            </a:r>
            <a:r>
              <a:rPr lang="en-US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азработанны</a:t>
            </a:r>
            <a:r>
              <a:rPr lang="ru-RU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е</a:t>
            </a: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шаблон</a:t>
            </a:r>
            <a:r>
              <a:rPr lang="ru-RU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ы</a:t>
            </a: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обеспечива</a:t>
            </a:r>
            <a:r>
              <a:rPr lang="ru-RU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ют</a:t>
            </a: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высокопрофессиональный вид сайта без необходимости создания дизайна с нуля.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517696" y="4795242"/>
            <a:ext cx="4686419" cy="2257782"/>
          </a:xfrm>
          <a:prstGeom prst="roundRect">
            <a:avLst>
              <a:gd name="adj" fmla="val 2952"/>
            </a:avLst>
          </a:prstGeom>
          <a:solidFill>
            <a:srgbClr val="232629"/>
          </a:solidFill>
          <a:ln/>
        </p:spPr>
      </p:sp>
      <p:sp>
        <p:nvSpPr>
          <p:cNvPr id="12" name="Text 10"/>
          <p:cNvSpPr/>
          <p:nvPr/>
        </p:nvSpPr>
        <p:spPr>
          <a:xfrm>
            <a:off x="2739866" y="4928473"/>
            <a:ext cx="36420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kern="0" spc="-22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Расширенный</a:t>
            </a:r>
            <a:r>
              <a:rPr lang="en-US" sz="2400" kern="0" spc="-22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400" kern="0" spc="-22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р</a:t>
            </a:r>
            <a:r>
              <a:rPr lang="en-US" sz="2400" kern="0" spc="-22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едактор</a:t>
            </a:r>
            <a:endParaRPr lang="en-US" sz="2400" dirty="0">
              <a:latin typeface="Franklin Gothic Heavy" panose="020B09030201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739866" y="5408890"/>
            <a:ext cx="424207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ru-RU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Р</a:t>
            </a:r>
            <a:r>
              <a:rPr lang="en-US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едактор</a:t>
            </a: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дает пользователям возможность кастомизировать различные элементы сайта и создавать уникальный брендинг.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4686419" cy="2257782"/>
          </a:xfrm>
          <a:prstGeom prst="roundRect">
            <a:avLst>
              <a:gd name="adj" fmla="val 2952"/>
            </a:avLst>
          </a:prstGeom>
          <a:solidFill>
            <a:srgbClr val="232629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49284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kern="0" spc="-22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Адаптивность</a:t>
            </a:r>
            <a:endParaRPr lang="en-US" sz="2400" dirty="0">
              <a:latin typeface="Franklin Gothic Heavy" panose="020B09030201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648456" y="5408890"/>
            <a:ext cx="424207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Автоматическая адаптация сайтов под мобильные устройства и различные разрешения экранов обеспечивает идеальный вид на любых устройствах.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ru-RU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896377" y="462188"/>
            <a:ext cx="5755124" cy="653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4"/>
              </a:lnSpc>
              <a:buNone/>
            </a:pPr>
            <a:r>
              <a:rPr lang="en-US" sz="5400" kern="0" spc="-4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Технические детали</a:t>
            </a:r>
            <a:endParaRPr lang="en-US" sz="5400" dirty="0">
              <a:latin typeface="Franklin Gothic Heavy" panose="020B09030201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853803" y="1613415"/>
            <a:ext cx="613626" cy="594361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  <p:txBody>
          <a:bodyPr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</a:t>
            </a:r>
          </a:p>
        </p:txBody>
      </p:sp>
      <p:sp>
        <p:nvSpPr>
          <p:cNvPr id="6" name="Text 4"/>
          <p:cNvSpPr/>
          <p:nvPr/>
        </p:nvSpPr>
        <p:spPr>
          <a:xfrm>
            <a:off x="2977158" y="1848564"/>
            <a:ext cx="119777" cy="391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6"/>
              </a:lnSpc>
              <a:buNone/>
            </a:pPr>
            <a:endParaRPr lang="en-US" sz="2469" dirty="0"/>
          </a:p>
        </p:txBody>
      </p:sp>
      <p:sp>
        <p:nvSpPr>
          <p:cNvPr id="7" name="Text 5"/>
          <p:cNvSpPr/>
          <p:nvPr/>
        </p:nvSpPr>
        <p:spPr>
          <a:xfrm>
            <a:off x="2613360" y="1593176"/>
            <a:ext cx="4484125" cy="9797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2"/>
              </a:lnSpc>
              <a:buNone/>
            </a:pPr>
            <a:r>
              <a:rPr lang="en-US" sz="2400" kern="0" spc="-21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Современная</a:t>
            </a:r>
            <a:r>
              <a:rPr lang="en-US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т</a:t>
            </a:r>
            <a:r>
              <a:rPr lang="en-US" sz="2400" kern="0" spc="-21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ехнологическая</a:t>
            </a:r>
            <a:r>
              <a:rPr lang="en-US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п</a:t>
            </a:r>
            <a:r>
              <a:rPr lang="en-US" sz="2400" kern="0" spc="-21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латформа</a:t>
            </a:r>
            <a:endParaRPr lang="en-US" sz="2400" dirty="0">
              <a:latin typeface="Franklin Gothic Heavy" panose="020B09030201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2613361" y="2362274"/>
            <a:ext cx="3729633" cy="1880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Наш веб-конструктор работает на передовой технологической платформе с использованием новейших языков программирования, фреймворков и баз данных для обеспечения высокой производительности и надежности.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912594" y="1742686"/>
            <a:ext cx="3246911" cy="326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2"/>
              </a:lnSpc>
              <a:buNone/>
            </a:pPr>
            <a:r>
              <a:rPr lang="en-US" sz="2400" kern="0" spc="-21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Адаптивный</a:t>
            </a:r>
            <a:r>
              <a:rPr lang="en-US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д</a:t>
            </a:r>
            <a:r>
              <a:rPr lang="en-US" sz="2400" kern="0" spc="-21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изайн</a:t>
            </a:r>
            <a:endParaRPr lang="en-US" sz="2400" dirty="0">
              <a:latin typeface="Franklin Gothic Heavy" panose="020B09030201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912595" y="2344205"/>
            <a:ext cx="3729633" cy="1880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Все сайты, созданные с помощью нашего конструктора, </a:t>
            </a:r>
            <a:r>
              <a:rPr lang="en-US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автоматически</a:t>
            </a: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оптимизируются</a:t>
            </a: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613361" y="5224914"/>
            <a:ext cx="4160578" cy="653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2"/>
              </a:lnSpc>
              <a:buNone/>
            </a:pPr>
            <a:r>
              <a:rPr lang="en-US" sz="2400" kern="0" spc="-21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Мощная</a:t>
            </a:r>
            <a:r>
              <a:rPr lang="en-US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с</a:t>
            </a:r>
            <a:r>
              <a:rPr lang="en-US" sz="2400" kern="0" spc="-21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истема</a:t>
            </a:r>
            <a:r>
              <a:rPr lang="en-US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у</a:t>
            </a:r>
            <a:r>
              <a:rPr lang="en-US" sz="2400" kern="0" spc="-21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правления</a:t>
            </a:r>
            <a:r>
              <a:rPr lang="en-US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с</a:t>
            </a:r>
            <a:r>
              <a:rPr lang="en-US" sz="2400" kern="0" spc="-21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одержимым</a:t>
            </a:r>
            <a:endParaRPr lang="en-US" sz="2400" dirty="0">
              <a:latin typeface="Franklin Gothic Heavy" panose="020B09030201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2613361" y="6025010"/>
            <a:ext cx="3729633" cy="1956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Пользователи получают интуитивно понятный и </a:t>
            </a:r>
            <a:r>
              <a:rPr lang="en-US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инструмент</a:t>
            </a: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для удобного управления контентом, включая тексты, изображения, и </a:t>
            </a:r>
            <a:r>
              <a:rPr lang="en-US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другие</a:t>
            </a: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 err="1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элементы</a:t>
            </a: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912595" y="5277783"/>
            <a:ext cx="4160578" cy="653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2"/>
              </a:lnSpc>
              <a:buNone/>
            </a:pPr>
            <a:r>
              <a:rPr lang="en-US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Безопасность и </a:t>
            </a:r>
            <a:r>
              <a:rPr lang="ru-RU" sz="2400" kern="0" spc="-2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н</a:t>
            </a:r>
            <a:r>
              <a:rPr lang="en-US" sz="2400" kern="0" spc="-21" dirty="0" err="1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адежность</a:t>
            </a:r>
            <a:endParaRPr lang="en-US" sz="2400" dirty="0">
              <a:latin typeface="Franklin Gothic Heavy" panose="020B09030201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912595" y="6025010"/>
            <a:ext cx="3729633" cy="1956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dirty="0">
                <a:solidFill>
                  <a:srgbClr val="E2E6E9"/>
                </a:solidFill>
                <a:latin typeface="Franklin Gothic Book" panose="020B0503020102020204" pitchFamily="34" charset="0"/>
                <a:ea typeface="Source Sans Pro" pitchFamily="34" charset="-122"/>
                <a:cs typeface="Source Sans Pro" pitchFamily="34" charset="-120"/>
              </a:rPr>
              <a:t>Наша система обеспечивает надежную защиту данных, регулярное резервное копирование и высокую доступность сайтов для бесперебойной работы бизнеса.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62421DB6-B1DA-4CC8-9B05-FE40705B4DBE}"/>
              </a:ext>
            </a:extLst>
          </p:cNvPr>
          <p:cNvSpPr/>
          <p:nvPr/>
        </p:nvSpPr>
        <p:spPr>
          <a:xfrm>
            <a:off x="1854584" y="5254323"/>
            <a:ext cx="613626" cy="594361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B1ED3BF3-6F0B-4E6A-BCFF-1CED0FA92219}"/>
              </a:ext>
            </a:extLst>
          </p:cNvPr>
          <p:cNvSpPr/>
          <p:nvPr/>
        </p:nvSpPr>
        <p:spPr>
          <a:xfrm>
            <a:off x="8128807" y="1608799"/>
            <a:ext cx="613626" cy="594361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  <p:txBody>
          <a:bodyPr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</a:t>
            </a:r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F8E7ECE1-64EA-4E3B-B703-E5EADEE2A710}"/>
              </a:ext>
            </a:extLst>
          </p:cNvPr>
          <p:cNvSpPr/>
          <p:nvPr/>
        </p:nvSpPr>
        <p:spPr>
          <a:xfrm>
            <a:off x="1854584" y="5220367"/>
            <a:ext cx="613626" cy="594361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  <p:txBody>
          <a:bodyPr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3</a:t>
            </a:r>
          </a:p>
        </p:txBody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A7B8FEF4-1CAF-48E1-9518-647D7CB06376}"/>
              </a:ext>
            </a:extLst>
          </p:cNvPr>
          <p:cNvSpPr/>
          <p:nvPr/>
        </p:nvSpPr>
        <p:spPr>
          <a:xfrm>
            <a:off x="8128807" y="5311737"/>
            <a:ext cx="613626" cy="594361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  <p:txBody>
          <a:bodyPr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7222"/>
            <a:ext cx="14630400" cy="8232219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ru-RU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13045" y="333136"/>
            <a:ext cx="2294215" cy="653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4"/>
              </a:lnSpc>
              <a:buNone/>
            </a:pPr>
            <a:r>
              <a:rPr lang="ru-RU" sz="6000" kern="0" spc="-41" dirty="0">
                <a:solidFill>
                  <a:srgbClr val="FFFFFF"/>
                </a:solidFill>
                <a:latin typeface="Franklin Gothic Heavy" panose="020B0903020102020204" pitchFamily="34" charset="0"/>
                <a:ea typeface="Montserrat" pitchFamily="34" charset="-122"/>
                <a:cs typeface="Montserrat" pitchFamily="34" charset="-120"/>
              </a:rPr>
              <a:t>Стек</a:t>
            </a:r>
            <a:endParaRPr lang="en-US" sz="6000" dirty="0">
              <a:latin typeface="Franklin Gothic Heavy" panose="020B09030201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350222" y="1378267"/>
            <a:ext cx="470297" cy="470297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</a:t>
            </a:r>
            <a:endParaRPr lang="ru-RU" sz="2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977158" y="1848564"/>
            <a:ext cx="119777" cy="391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6"/>
              </a:lnSpc>
              <a:buNone/>
            </a:pPr>
            <a:endParaRPr lang="en-US" sz="2469" dirty="0"/>
          </a:p>
        </p:txBody>
      </p:sp>
      <p:sp>
        <p:nvSpPr>
          <p:cNvPr id="7" name="Text 5"/>
          <p:cNvSpPr/>
          <p:nvPr/>
        </p:nvSpPr>
        <p:spPr>
          <a:xfrm>
            <a:off x="1933370" y="1378267"/>
            <a:ext cx="2537029" cy="470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72"/>
              </a:lnSpc>
            </a:pPr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React (JSX)</a:t>
            </a:r>
          </a:p>
        </p:txBody>
      </p:sp>
      <p:sp>
        <p:nvSpPr>
          <p:cNvPr id="8" name="Text 6"/>
          <p:cNvSpPr/>
          <p:nvPr/>
        </p:nvSpPr>
        <p:spPr>
          <a:xfrm>
            <a:off x="3481149" y="2986326"/>
            <a:ext cx="3729633" cy="1880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9"/>
              </a:lnSpc>
              <a:buNone/>
            </a:pPr>
            <a:endParaRPr lang="en-US" sz="1646" dirty="0"/>
          </a:p>
        </p:txBody>
      </p:sp>
      <p:sp>
        <p:nvSpPr>
          <p:cNvPr id="18" name="Text 16"/>
          <p:cNvSpPr/>
          <p:nvPr/>
        </p:nvSpPr>
        <p:spPr>
          <a:xfrm>
            <a:off x="7548443" y="5278755"/>
            <a:ext cx="212884" cy="391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6"/>
              </a:lnSpc>
              <a:buNone/>
            </a:pPr>
            <a:endParaRPr lang="en-US" sz="2469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D020A994-43F9-4AD7-888F-0530881220AE}"/>
              </a:ext>
            </a:extLst>
          </p:cNvPr>
          <p:cNvSpPr/>
          <p:nvPr/>
        </p:nvSpPr>
        <p:spPr>
          <a:xfrm>
            <a:off x="8257421" y="1367809"/>
            <a:ext cx="1547778" cy="470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72"/>
              </a:lnSpc>
            </a:pPr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Python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32BFBBEF-475A-4FCB-8D45-0FBF55D08B3D}"/>
              </a:ext>
            </a:extLst>
          </p:cNvPr>
          <p:cNvSpPr/>
          <p:nvPr/>
        </p:nvSpPr>
        <p:spPr>
          <a:xfrm>
            <a:off x="1960424" y="4742834"/>
            <a:ext cx="1547778" cy="470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72"/>
              </a:lnSpc>
            </a:pPr>
            <a:r>
              <a:rPr lang="en-US" sz="28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FastAPI</a:t>
            </a:r>
            <a:endParaRPr lang="en-US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04FF27EA-081F-4E67-8535-DDCD4F473757}"/>
              </a:ext>
            </a:extLst>
          </p:cNvPr>
          <p:cNvSpPr/>
          <p:nvPr/>
        </p:nvSpPr>
        <p:spPr>
          <a:xfrm>
            <a:off x="8350072" y="4744117"/>
            <a:ext cx="2060677" cy="470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72"/>
              </a:lnSpc>
            </a:pPr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JavaScript</a:t>
            </a: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91785D8E-2B8A-4F99-8530-90790FFFB66A}"/>
              </a:ext>
            </a:extLst>
          </p:cNvPr>
          <p:cNvSpPr/>
          <p:nvPr/>
        </p:nvSpPr>
        <p:spPr>
          <a:xfrm>
            <a:off x="2203268" y="2319692"/>
            <a:ext cx="3066155" cy="2221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2"/>
              </a:lnSpc>
              <a:buNone/>
            </a:pPr>
            <a:endParaRPr lang="en-US" sz="2057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8BDE32BA-49CE-43B7-80C6-70D3585A1AEA}"/>
              </a:ext>
            </a:extLst>
          </p:cNvPr>
          <p:cNvSpPr/>
          <p:nvPr/>
        </p:nvSpPr>
        <p:spPr>
          <a:xfrm>
            <a:off x="7904733" y="5154159"/>
            <a:ext cx="3066155" cy="2221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2"/>
              </a:lnSpc>
              <a:buNone/>
            </a:pPr>
            <a:endParaRPr lang="en-US" sz="2057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705D008D-71FE-46DD-BE5C-6C0C13CB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19" y="1834058"/>
            <a:ext cx="467811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Основной инструмент для создани</a:t>
            </a:r>
            <a:r>
              <a:rPr lang="ru-RU" altLang="ru-RU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я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динамичных и отзывчивых пользовательских интерфейсов.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Обеспечивает компонентный подход, что упрощает разработку и поддержку кода.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Использование JSX для удобной интеграции JavaScript с HTML. 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2D96F0E2-C548-4904-B791-0E441503E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68" y="1834058"/>
            <a:ext cx="380408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Язык программирования для написания бэкенд-логики приложения.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Обеспечивает надежность и гибкость при работе с данными.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Широкая экосистема библиотек и фреймворков. </a:t>
            </a:r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0B61D2D8-F7ED-4F28-9C55-EC36C60F7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406" y="5230552"/>
            <a:ext cx="483648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Современный, быстрый (</a:t>
            </a:r>
            <a:r>
              <a:rPr lang="ru-RU" altLang="ru-RU" sz="2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high-performance</a:t>
            </a:r>
            <a:r>
              <a:rPr lang="ru-RU" altLang="ru-RU" sz="2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) веб-фреймворк для создания API на Python.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Franklin Gothic Book" panose="020B05030201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Поддерживает асинхронные запросы, что повышает производительность.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Удобство работы с асинхронным программированием и автоматическая документация API. </a:t>
            </a: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69E6A9A0-7C9B-4EF5-A1C1-189628F82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268" y="5230552"/>
            <a:ext cx="519049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Основной язык для написания логики на стороне клиента.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Используется вместе с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React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для создания интерактивных элементов.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Широкие возможности для интеграции с различными веб-технологиями и библиотеками. </a:t>
            </a:r>
          </a:p>
        </p:txBody>
      </p:sp>
      <p:sp>
        <p:nvSpPr>
          <p:cNvPr id="37" name="Shape 3">
            <a:extLst>
              <a:ext uri="{FF2B5EF4-FFF2-40B4-BE49-F238E27FC236}">
                <a16:creationId xmlns:a16="http://schemas.microsoft.com/office/drawing/2014/main" id="{5010B15D-34C1-4363-89F6-4EB1D44AA809}"/>
              </a:ext>
            </a:extLst>
          </p:cNvPr>
          <p:cNvSpPr/>
          <p:nvPr/>
        </p:nvSpPr>
        <p:spPr>
          <a:xfrm>
            <a:off x="7689463" y="1372530"/>
            <a:ext cx="470297" cy="470297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</a:t>
            </a:r>
            <a:endParaRPr lang="ru-RU" sz="2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38" name="Shape 3">
            <a:extLst>
              <a:ext uri="{FF2B5EF4-FFF2-40B4-BE49-F238E27FC236}">
                <a16:creationId xmlns:a16="http://schemas.microsoft.com/office/drawing/2014/main" id="{0D2757B1-DBE6-46DC-841F-4638AB625F94}"/>
              </a:ext>
            </a:extLst>
          </p:cNvPr>
          <p:cNvSpPr/>
          <p:nvPr/>
        </p:nvSpPr>
        <p:spPr>
          <a:xfrm>
            <a:off x="1350291" y="4744117"/>
            <a:ext cx="470297" cy="470297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3</a:t>
            </a:r>
            <a:endParaRPr lang="ru-RU" sz="2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39" name="Shape 3">
            <a:extLst>
              <a:ext uri="{FF2B5EF4-FFF2-40B4-BE49-F238E27FC236}">
                <a16:creationId xmlns:a16="http://schemas.microsoft.com/office/drawing/2014/main" id="{5569241E-E618-4640-84D5-583AC7D24622}"/>
              </a:ext>
            </a:extLst>
          </p:cNvPr>
          <p:cNvSpPr/>
          <p:nvPr/>
        </p:nvSpPr>
        <p:spPr>
          <a:xfrm>
            <a:off x="7692797" y="4747431"/>
            <a:ext cx="470297" cy="470297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4</a:t>
            </a:r>
            <a:endParaRPr lang="ru-RU" sz="2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10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1184</Words>
  <Application>Microsoft Office PowerPoint</Application>
  <PresentationFormat>Произвольный</PresentationFormat>
  <Paragraphs>148</Paragraphs>
  <Slides>17</Slides>
  <Notes>17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Britannic Bold</vt:lpstr>
      <vt:lpstr>Calibri</vt:lpstr>
      <vt:lpstr>Franklin Gothic Book</vt:lpstr>
      <vt:lpstr>Franklin Gothic Heavy</vt:lpstr>
      <vt:lpstr>ui-sans-serif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Степан Дубровин</cp:lastModifiedBy>
  <cp:revision>47</cp:revision>
  <dcterms:created xsi:type="dcterms:W3CDTF">2024-05-24T14:11:33Z</dcterms:created>
  <dcterms:modified xsi:type="dcterms:W3CDTF">2024-09-09T10:21:15Z</dcterms:modified>
</cp:coreProperties>
</file>